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sldIdLst>
    <p:sldId id="300" r:id="rId2"/>
    <p:sldId id="309" r:id="rId3"/>
    <p:sldId id="319" r:id="rId4"/>
    <p:sldId id="312" r:id="rId5"/>
    <p:sldId id="313" r:id="rId6"/>
    <p:sldId id="314" r:id="rId7"/>
    <p:sldId id="315" r:id="rId8"/>
    <p:sldId id="316" r:id="rId9"/>
    <p:sldId id="317" r:id="rId10"/>
    <p:sldId id="318" r:id="rId11"/>
  </p:sldIdLst>
  <p:sldSz cx="9144000" cy="5143500" type="screen16x9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5C9FA1CF-9E37-4A05-BBCB-75797011D3C6}">
          <p14:sldIdLst>
            <p14:sldId id="300"/>
            <p14:sldId id="309"/>
          </p14:sldIdLst>
        </p14:section>
        <p14:section name="Раздел без заголовка" id="{99D317FA-A9B7-433D-AF4E-856B561C9F49}">
          <p14:sldIdLst>
            <p14:sldId id="311"/>
            <p14:sldId id="312"/>
            <p14:sldId id="313"/>
            <p14:sldId id="314"/>
            <p14:sldId id="315"/>
            <p14:sldId id="31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29" autoAdjust="0"/>
  </p:normalViewPr>
  <p:slideViewPr>
    <p:cSldViewPr>
      <p:cViewPr>
        <p:scale>
          <a:sx n="90" d="100"/>
          <a:sy n="90" d="100"/>
        </p:scale>
        <p:origin x="-1138" y="-23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5BCE9-D5B1-4C37-B8FE-55F9C48D179D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98A0C-E8BB-4496-B4BB-FF47CE7161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4664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98A0C-E8BB-4496-B4BB-FF47CE71612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6911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98A0C-E8BB-4496-B4BB-FF47CE71612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0449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0CF5-4E2B-45CF-B2C8-F57C3FAB254B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9596-2495-4021-B97B-F15378630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207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0CF5-4E2B-45CF-B2C8-F57C3FAB254B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9596-2495-4021-B97B-F15378630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544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0CF5-4E2B-45CF-B2C8-F57C3FAB254B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9596-2495-4021-B97B-F15378630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217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0CF5-4E2B-45CF-B2C8-F57C3FAB254B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9596-2495-4021-B97B-F15378630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251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0CF5-4E2B-45CF-B2C8-F57C3FAB254B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9596-2495-4021-B97B-F15378630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165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0CF5-4E2B-45CF-B2C8-F57C3FAB254B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9596-2495-4021-B97B-F15378630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150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0CF5-4E2B-45CF-B2C8-F57C3FAB254B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9596-2495-4021-B97B-F15378630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4431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0CF5-4E2B-45CF-B2C8-F57C3FAB254B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9596-2495-4021-B97B-F15378630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608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0CF5-4E2B-45CF-B2C8-F57C3FAB254B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9596-2495-4021-B97B-F15378630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3303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0CF5-4E2B-45CF-B2C8-F57C3FAB254B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9596-2495-4021-B97B-F15378630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862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0CF5-4E2B-45CF-B2C8-F57C3FAB254B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9596-2495-4021-B97B-F15378630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430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50CF5-4E2B-45CF-B2C8-F57C3FAB254B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49596-2495-4021-B97B-F15378630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226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C:\Users\Ainura\Desktop\ed1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6136" y="23876"/>
            <a:ext cx="3328630" cy="269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inura\Desktop\Республиканский метод совет\наклейка\4 (2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1" t="4765" r="62503" b="4230"/>
          <a:stretch/>
        </p:blipFill>
        <p:spPr bwMode="auto">
          <a:xfrm>
            <a:off x="3923928" y="843151"/>
            <a:ext cx="1543207" cy="158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646"/>
          <a:stretch/>
        </p:blipFill>
        <p:spPr bwMode="auto">
          <a:xfrm>
            <a:off x="2336991" y="3864837"/>
            <a:ext cx="4686042" cy="14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2051720" y="2467343"/>
            <a:ext cx="5256584" cy="1388722"/>
          </a:xfrm>
        </p:spPr>
        <p:txBody>
          <a:bodyPr>
            <a:noAutofit/>
          </a:bodyPr>
          <a:lstStyle/>
          <a:p>
            <a:r>
              <a:rPr lang="kk-KZ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«Түркістан облысы әдістемелік орталығы» облыс педагогтер қауымдастығының білім беруді дамытудың оқу-әдістемелік  тәжірибесі мен даму болашағы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4587974"/>
            <a:ext cx="21602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Түркістан – 2020жыл 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123478"/>
            <a:ext cx="54726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Түркістан облысының адами әлеуетті дамыту басқармасы</a:t>
            </a:r>
          </a:p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«Түркістан облысы әдістемелік орталығы»</a:t>
            </a:r>
          </a:p>
          <a:p>
            <a:endParaRPr lang="ru-RU" sz="1400" dirty="0"/>
          </a:p>
        </p:txBody>
      </p:sp>
      <p:pic>
        <p:nvPicPr>
          <p:cNvPr id="13" name="Picture 11" descr="C:\Users\Ainura\Desktop\ed1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3363838"/>
            <a:ext cx="213697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Түркістан облысы жаңа логотип 12.07.2018ж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-20538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352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91630"/>
            <a:ext cx="8229600" cy="857250"/>
          </a:xfrm>
        </p:spPr>
        <p:txBody>
          <a:bodyPr>
            <a:normAutofit/>
          </a:bodyPr>
          <a:lstStyle/>
          <a:p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Назарларыңызға рақмет!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1" descr="C:\Users\Ainura\Desktop\ed1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0" y="2199536"/>
            <a:ext cx="4283968" cy="294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 descr="C:\Users\Ainura\Desktop\ed1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372200" y="0"/>
            <a:ext cx="2771800" cy="20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1" name="Picture 15" descr="C:\Users\Ainura\Desktop\ornament-1-768x2046.gif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/>
          <a:stretch/>
        </p:blipFill>
        <p:spPr bwMode="auto">
          <a:xfrm rot="3286105">
            <a:off x="4473431" y="30907"/>
            <a:ext cx="3818739" cy="508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646"/>
          <a:stretch/>
        </p:blipFill>
        <p:spPr bwMode="auto">
          <a:xfrm>
            <a:off x="2555776" y="411510"/>
            <a:ext cx="4109978" cy="12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06509" y="51470"/>
            <a:ext cx="46860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Қауымдастықтың қызметі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187624" y="915566"/>
            <a:ext cx="7200800" cy="384519"/>
            <a:chOff x="1347818" y="292399"/>
            <a:chExt cx="5219499" cy="384519"/>
          </a:xfrm>
        </p:grpSpPr>
        <p:sp>
          <p:nvSpPr>
            <p:cNvPr id="9" name="Пятиугольник 8"/>
            <p:cNvSpPr/>
            <p:nvPr/>
          </p:nvSpPr>
          <p:spPr>
            <a:xfrm rot="10800000">
              <a:off x="1347818" y="292399"/>
              <a:ext cx="5219499" cy="384519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ятиугольник 4"/>
            <p:cNvSpPr/>
            <p:nvPr/>
          </p:nvSpPr>
          <p:spPr>
            <a:xfrm rot="21600000">
              <a:off x="1443950" y="292399"/>
              <a:ext cx="5123367" cy="3845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9563" tIns="45720" rIns="85344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sz="1200" b="1" kern="1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Облыс педагогтерінің кәсіби дамуына қолдау көрсету, жұмыстарын үйлестіру бағыт-бағдар беру</a:t>
              </a:r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sz="1200" b="1" kern="1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Облыстық білім беру ұйымдарының тәрбиеленушілері мен білім алушылардың білім сапасы мен тәрбиелік деңгейін арттыру</a:t>
              </a:r>
              <a:endParaRPr lang="ru-RU" sz="1200" b="1" kern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187624" y="1563638"/>
            <a:ext cx="6912768" cy="416616"/>
            <a:chOff x="1376196" y="476675"/>
            <a:chExt cx="5219499" cy="416616"/>
          </a:xfrm>
        </p:grpSpPr>
        <p:sp>
          <p:nvSpPr>
            <p:cNvPr id="12" name="Пятиугольник 11"/>
            <p:cNvSpPr/>
            <p:nvPr/>
          </p:nvSpPr>
          <p:spPr>
            <a:xfrm rot="10800000">
              <a:off x="1376196" y="476675"/>
              <a:ext cx="5219499" cy="416616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ятиугольник 4"/>
            <p:cNvSpPr/>
            <p:nvPr/>
          </p:nvSpPr>
          <p:spPr>
            <a:xfrm rot="21600000">
              <a:off x="1480352" y="476675"/>
              <a:ext cx="5115343" cy="4166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3716" tIns="45720" rIns="85344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kk-KZ" sz="1200" b="1" i="0" u="none" strike="noStrike" kern="1200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эксперименттік, инновациялық және басқару қызметінің тәжірибесін үйлестіру және әдістемелік сүйемелдеу</a:t>
              </a:r>
              <a:endParaRPr lang="ru-RU" sz="1200" b="1" kern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115616" y="1995686"/>
            <a:ext cx="7560840" cy="485945"/>
            <a:chOff x="1393529" y="563587"/>
            <a:chExt cx="5219499" cy="485945"/>
          </a:xfrm>
        </p:grpSpPr>
        <p:sp>
          <p:nvSpPr>
            <p:cNvPr id="15" name="Пятиугольник 14"/>
            <p:cNvSpPr/>
            <p:nvPr/>
          </p:nvSpPr>
          <p:spPr>
            <a:xfrm rot="10800000">
              <a:off x="1393529" y="563587"/>
              <a:ext cx="5219499" cy="485945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ятиугольник 4"/>
            <p:cNvSpPr/>
            <p:nvPr/>
          </p:nvSpPr>
          <p:spPr>
            <a:xfrm rot="21600000">
              <a:off x="1515018" y="563587"/>
              <a:ext cx="5098010" cy="4859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4289" tIns="45720" rIns="85344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kk-KZ" sz="1200" b="1" i="0" u="none" strike="noStrike" kern="1200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білім беру саласында оң нәтижелерге қол жеткізу мен проблемалық аймақтарды анықтау мақсатында мониторингтік зерттеулер жүргізу, сапалық талдау жасау</a:t>
              </a:r>
              <a:endParaRPr lang="ru-RU" sz="1200" b="1" kern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619672" y="2499742"/>
            <a:ext cx="6624736" cy="671627"/>
            <a:chOff x="1417922" y="611910"/>
            <a:chExt cx="5429632" cy="671627"/>
          </a:xfrm>
        </p:grpSpPr>
        <p:sp>
          <p:nvSpPr>
            <p:cNvPr id="18" name="Пятиугольник 17"/>
            <p:cNvSpPr/>
            <p:nvPr/>
          </p:nvSpPr>
          <p:spPr>
            <a:xfrm rot="10800000">
              <a:off x="1417922" y="683918"/>
              <a:ext cx="5219499" cy="599619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ятиугольник 4"/>
            <p:cNvSpPr/>
            <p:nvPr/>
          </p:nvSpPr>
          <p:spPr>
            <a:xfrm>
              <a:off x="1777962" y="611910"/>
              <a:ext cx="5069592" cy="5996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7316" tIns="45720" rIns="85344" bIns="45720" numCol="1" spcCol="1270" anchor="ctr" anchorCtr="0">
              <a:noAutofit/>
            </a:bodyPr>
            <a:lstStyle/>
            <a:p>
              <a:pPr lvl="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kk-KZ" sz="1200" b="1" i="0" u="none" strike="noStrike" kern="1200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білім беру ұйымдарының басшы және </a:t>
              </a:r>
              <a:r>
                <a:rPr kumimoji="0" lang="ru-RU" sz="1200" b="1" i="0" u="none" strike="noStrike" kern="1200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педагог </a:t>
              </a:r>
              <a:r>
                <a:rPr kumimoji="0" lang="kk-KZ" sz="1200" b="1" i="0" u="none" strike="noStrike" kern="1200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қызметкерлерінің маркетингтік </a:t>
              </a:r>
              <a:r>
                <a:rPr kumimoji="0" lang="kk-KZ" sz="1200" b="1" i="0" u="none" strike="noStrike" kern="1200" cap="none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қажеттіліктерін</a:t>
              </a:r>
              <a:r>
                <a:rPr kumimoji="0" lang="ru-RU" sz="1200" b="1" i="0" u="none" strike="noStrike" kern="1200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kk-KZ" sz="1200" b="1" i="0" u="none" strike="noStrike" kern="1200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ұйымдастыру</a:t>
              </a:r>
              <a:endParaRPr lang="ru-RU" sz="1200" b="1" kern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763688" y="2859782"/>
            <a:ext cx="6875683" cy="760093"/>
            <a:chOff x="1455636" y="572878"/>
            <a:chExt cx="5219499" cy="760093"/>
          </a:xfrm>
        </p:grpSpPr>
        <p:sp>
          <p:nvSpPr>
            <p:cNvPr id="21" name="Пятиугольник 20"/>
            <p:cNvSpPr/>
            <p:nvPr/>
          </p:nvSpPr>
          <p:spPr>
            <a:xfrm rot="10800000">
              <a:off x="1455636" y="572878"/>
              <a:ext cx="5219499" cy="760093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ятиугольник 4"/>
            <p:cNvSpPr/>
            <p:nvPr/>
          </p:nvSpPr>
          <p:spPr>
            <a:xfrm rot="21600000">
              <a:off x="1645662" y="572878"/>
              <a:ext cx="5029473" cy="7600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3839" tIns="45720" rIns="85344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kk-KZ" sz="1200" b="1" i="0" u="none" strike="noStrike" kern="1200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проблемалық-бағдарланған семинарлар мен тренингтер өткізу</a:t>
              </a:r>
              <a:endParaRPr lang="ru-RU" sz="1200" b="1" kern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691680" y="3219822"/>
            <a:ext cx="6757630" cy="708622"/>
            <a:chOff x="1501444" y="565146"/>
            <a:chExt cx="5677510" cy="708622"/>
          </a:xfrm>
        </p:grpSpPr>
        <p:sp>
          <p:nvSpPr>
            <p:cNvPr id="24" name="Пятиугольник 23"/>
            <p:cNvSpPr/>
            <p:nvPr/>
          </p:nvSpPr>
          <p:spPr>
            <a:xfrm rot="10800000">
              <a:off x="1501444" y="565146"/>
              <a:ext cx="5677510" cy="708622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Пятиугольник 4"/>
            <p:cNvSpPr/>
            <p:nvPr/>
          </p:nvSpPr>
          <p:spPr>
            <a:xfrm rot="21600000">
              <a:off x="1678602" y="565146"/>
              <a:ext cx="5500352" cy="7086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070" tIns="45720" rIns="85344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kk-KZ" sz="1200" b="1" i="0" u="none" strike="noStrike" kern="1200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әдістемелік материалдар мен электрондық білім беру  ресурстарын әзірлеу</a:t>
              </a:r>
              <a:endParaRPr lang="ru-RU" sz="1200" b="1" kern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403648" y="3651870"/>
            <a:ext cx="7056784" cy="511295"/>
            <a:chOff x="1735796" y="588653"/>
            <a:chExt cx="5219499" cy="511295"/>
          </a:xfrm>
        </p:grpSpPr>
        <p:sp>
          <p:nvSpPr>
            <p:cNvPr id="27" name="Пятиугольник 26"/>
            <p:cNvSpPr/>
            <p:nvPr/>
          </p:nvSpPr>
          <p:spPr>
            <a:xfrm rot="10800000">
              <a:off x="1735796" y="588653"/>
              <a:ext cx="5219499" cy="511295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Пятиугольник 4"/>
            <p:cNvSpPr/>
            <p:nvPr/>
          </p:nvSpPr>
          <p:spPr>
            <a:xfrm rot="21600000">
              <a:off x="1863622" y="588653"/>
              <a:ext cx="5091673" cy="5112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2792" tIns="45720" rIns="85344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kk-KZ" sz="1200" b="1" i="0" u="none" strike="noStrike" kern="1200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кәсіптік шеберлікті арттыратын облыстық конкурстар өткізу</a:t>
              </a:r>
              <a:endParaRPr lang="ru-RU" sz="1200" b="1" kern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043608" y="4028097"/>
            <a:ext cx="7056784" cy="415861"/>
            <a:chOff x="1972029" y="1800207"/>
            <a:chExt cx="5219499" cy="415861"/>
          </a:xfrm>
        </p:grpSpPr>
        <p:sp>
          <p:nvSpPr>
            <p:cNvPr id="30" name="Пятиугольник 29"/>
            <p:cNvSpPr/>
            <p:nvPr/>
          </p:nvSpPr>
          <p:spPr>
            <a:xfrm rot="10800000">
              <a:off x="1972029" y="1800207"/>
              <a:ext cx="5219499" cy="415861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Пятиугольник 4"/>
            <p:cNvSpPr/>
            <p:nvPr/>
          </p:nvSpPr>
          <p:spPr>
            <a:xfrm rot="21600000">
              <a:off x="2075997" y="1800207"/>
              <a:ext cx="5115531" cy="415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59480" tIns="45720" rIns="85344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kk-KZ" sz="1200" b="1" i="0" u="none" strike="noStrike" kern="1200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үздік әдіскерлер мен педагогтар арасынан шығармашылық топ жұмысын ұйымдастыру</a:t>
              </a:r>
              <a:endParaRPr lang="ru-RU" sz="1200" b="1" kern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Стрелка вправо 31"/>
          <p:cNvSpPr/>
          <p:nvPr/>
        </p:nvSpPr>
        <p:spPr>
          <a:xfrm>
            <a:off x="683568" y="771550"/>
            <a:ext cx="648072" cy="216024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683568" y="1131590"/>
            <a:ext cx="648072" cy="216024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683568" y="1635646"/>
            <a:ext cx="648072" cy="216024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683568" y="2067694"/>
            <a:ext cx="648072" cy="216024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1475656" y="2715766"/>
            <a:ext cx="648072" cy="216024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1475656" y="3075806"/>
            <a:ext cx="648072" cy="216024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1475656" y="3435846"/>
            <a:ext cx="648072" cy="216024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1475656" y="3795886"/>
            <a:ext cx="648072" cy="216024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1475656" y="4083918"/>
            <a:ext cx="648072" cy="216024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495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Облыс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педагогтер қауымдастығымен бірлесе атқарған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7470" y="1203598"/>
            <a:ext cx="7409329" cy="367240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kk-KZ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жылға жоспарланған жоспар аясында 10 вебинар өткізілді:</a:t>
            </a:r>
          </a:p>
          <a:p>
            <a:pPr algn="just"/>
            <a:r>
              <a:rPr lang="kk-K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 мектепке </a:t>
            </a:r>
            <a:r>
              <a:rPr lang="kk-KZ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 </a:t>
            </a:r>
            <a:r>
              <a:rPr lang="kk-K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тұрғыда даярлаудың ерекшеліктері</a:t>
            </a:r>
            <a:r>
              <a:rPr lang="kk-KZ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kk-KZ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kk-K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«Бастауыш сыныптарда оқушылардың функционалдық сауатылығын арттыру</a:t>
            </a:r>
            <a:r>
              <a:rPr lang="kk-KZ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астауыш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пәндерін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оқытуда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өздігінен білім алуға дағдыландыру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«Қоғамдық </a:t>
            </a:r>
            <a:r>
              <a:rPr lang="kk-K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сананы - жаңғырту - отбасы әлеуетін </a:t>
            </a:r>
            <a:r>
              <a:rPr lang="kk-KZ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арттыру»;</a:t>
            </a:r>
          </a:p>
          <a:p>
            <a:pPr algn="just"/>
            <a:r>
              <a:rPr lang="kk-K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 қажеттілігі бар балаларға әлеуметтік-психологиялық қолдау көрсету</a:t>
            </a:r>
            <a:r>
              <a:rPr lang="kk-KZ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algn="just"/>
            <a:r>
              <a:rPr lang="kk-KZ" sz="1900" dirty="0"/>
              <a:t>« </a:t>
            </a:r>
            <a:r>
              <a:rPr lang="kk-K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Білім сапасын арттырудың ғылыми-тәжірибелік негіздері</a:t>
            </a:r>
            <a:r>
              <a:rPr lang="kk-KZ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;</a:t>
            </a:r>
            <a:endParaRPr lang="kk-KZ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«TIMSS және PIZA халықаралық зерттеулер үлгісінде құзыреттілікке бағдарланған тапсырмалар құрастыру</a:t>
            </a:r>
            <a:r>
              <a:rPr lang="kk-KZ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;</a:t>
            </a:r>
            <a:endParaRPr lang="kk-KZ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«Сабақты зерттеу» тәсілі: нәтиже және дамыту </a:t>
            </a:r>
            <a:r>
              <a:rPr lang="kk-KZ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тұстары;</a:t>
            </a: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Білім беру ұйымдарында басқару жүйесі мен әдістемесін жетілдіру </a:t>
            </a:r>
            <a:r>
              <a:rPr lang="kk-KZ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жолдары;</a:t>
            </a: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Робототехниканы өндірісте қолдану</a:t>
            </a:r>
            <a:r>
              <a:rPr lang="kk-KZ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.</a:t>
            </a:r>
            <a:endParaRPr lang="kk-KZ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 rot="16200000">
            <a:off x="-829618" y="2216374"/>
            <a:ext cx="3260234" cy="953942"/>
            <a:chOff x="564" y="1992"/>
            <a:chExt cx="2658" cy="98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Freeform 20"/>
            <p:cNvSpPr>
              <a:spLocks/>
            </p:cNvSpPr>
            <p:nvPr/>
          </p:nvSpPr>
          <p:spPr bwMode="inv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6" name="Freeform 21"/>
            <p:cNvSpPr>
              <a:spLocks/>
            </p:cNvSpPr>
            <p:nvPr/>
          </p:nvSpPr>
          <p:spPr bwMode="inv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7" name="Freeform 22"/>
            <p:cNvSpPr>
              <a:spLocks/>
            </p:cNvSpPr>
            <p:nvPr/>
          </p:nvSpPr>
          <p:spPr bwMode="inv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02684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C:\Users\Ainura\Desktop\ed1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40946" y="771550"/>
            <a:ext cx="618723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Облыс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педагогтер қауымдастығымен бірлесе атқарған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851670"/>
            <a:ext cx="7956376" cy="3008084"/>
          </a:xfrm>
        </p:spPr>
        <p:txBody>
          <a:bodyPr>
            <a:normAutofit/>
          </a:bodyPr>
          <a:lstStyle/>
          <a:p>
            <a:pPr algn="just"/>
            <a:r>
              <a:rPr lang="kk-KZ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жылға жоспарланған жоспар аясында </a:t>
            </a:r>
            <a:r>
              <a:rPr lang="kk-KZ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kk-KZ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конференция өткізілді</a:t>
            </a:r>
            <a:r>
              <a:rPr lang="kk-KZ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kk-KZ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«Көптілді білім беруде ана тілінің ролі»</a:t>
            </a:r>
          </a:p>
          <a:p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«Ғылым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білім және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тәжірибенің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үйлестірілуі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«Қазіргі заманғы талаптар деңгейінде педагог кадрлардың кәсіби құзыреттілігін арттыру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987824" y="1063228"/>
            <a:ext cx="3085711" cy="544365"/>
            <a:chOff x="564" y="1992"/>
            <a:chExt cx="2658" cy="98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Freeform 20"/>
            <p:cNvSpPr>
              <a:spLocks/>
            </p:cNvSpPr>
            <p:nvPr/>
          </p:nvSpPr>
          <p:spPr bwMode="inv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6" name="Freeform 21"/>
            <p:cNvSpPr>
              <a:spLocks/>
            </p:cNvSpPr>
            <p:nvPr/>
          </p:nvSpPr>
          <p:spPr bwMode="inv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7" name="Freeform 22"/>
            <p:cNvSpPr>
              <a:spLocks/>
            </p:cNvSpPr>
            <p:nvPr/>
          </p:nvSpPr>
          <p:spPr bwMode="inv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0067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C:\Users\Ainura\Desktop\ed1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916067" y="1923678"/>
            <a:ext cx="4227933" cy="320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93564"/>
          </a:xfrm>
        </p:spPr>
        <p:txBody>
          <a:bodyPr>
            <a:no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Облыс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педагогтер қауымдастығымен бірлесе атқарған жұмыстар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3400"/>
            <a:ext cx="8229600" cy="325260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kk-KZ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жылға жоспарланған жоспар аясында 50 оқыту семинары өткізілді:</a:t>
            </a:r>
          </a:p>
          <a:p>
            <a:pPr algn="just"/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«Құзыреттіліктерге бағытталған модульдік тәсілдеме негізінде жасалған білім бағдарламасына WorldSkills стандарттарының критерийлерін кіріктіріп, оқу үдерісін </a:t>
            </a:r>
            <a: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ұйымдастыру;</a:t>
            </a:r>
          </a:p>
          <a:p>
            <a:pPr algn="just"/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Қалыптастырушы бағалаудағы дескриптордың рөлі және оқушының дұрыс кері байланыс жасауына </a:t>
            </a:r>
            <a: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ықпалы;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«Көптілділік жағдайында оқытудың инновациялық тәсілдері» ;</a:t>
            </a:r>
          </a:p>
          <a:p>
            <a:pPr algn="just"/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Қысқа мерзімді жоспарлаудағы қалыптастырушы бағалаудын жүргізу </a:t>
            </a:r>
            <a: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әдістері;</a:t>
            </a:r>
          </a:p>
          <a:p>
            <a:pPr algn="just"/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«Қалыптастырушы бағалаудағы дескриптордың рөлі және оқушының дұрыс кері байланыс жасауына ықпалы</a:t>
            </a:r>
            <a: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algn="just"/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«Кіріктіре оқытудың көптілді компоненті информатика пәнін ағылшын тілінде оқыту мысалында»</a:t>
            </a:r>
            <a:endParaRPr lang="kk-KZ" sz="2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029144" y="915566"/>
            <a:ext cx="3085711" cy="544365"/>
            <a:chOff x="564" y="1992"/>
            <a:chExt cx="2658" cy="98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Freeform 20"/>
            <p:cNvSpPr>
              <a:spLocks/>
            </p:cNvSpPr>
            <p:nvPr/>
          </p:nvSpPr>
          <p:spPr bwMode="inv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6" name="Freeform 21"/>
            <p:cNvSpPr>
              <a:spLocks/>
            </p:cNvSpPr>
            <p:nvPr/>
          </p:nvSpPr>
          <p:spPr bwMode="inv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7" name="Freeform 22"/>
            <p:cNvSpPr>
              <a:spLocks/>
            </p:cNvSpPr>
            <p:nvPr/>
          </p:nvSpPr>
          <p:spPr bwMode="inv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70756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C:\Users\Ainura\Desktop\ed1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 flipH="1" flipV="1">
            <a:off x="6751150" y="125106"/>
            <a:ext cx="2517955" cy="226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Ainura\Desktop\ed1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0" y="1803662"/>
            <a:ext cx="4860032" cy="33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Облыс педагогтер қауымдастығымен бірлесе атқарған жұмыстар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787775"/>
            <a:ext cx="8003232" cy="2376263"/>
          </a:xfrm>
        </p:spPr>
        <p:txBody>
          <a:bodyPr>
            <a:normAutofit/>
          </a:bodyPr>
          <a:lstStyle/>
          <a:p>
            <a:pPr algn="just"/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Педагогтар қауымдастығымен бірлесе Абай Құнанбаевтың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175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жылдық мерей тойына «Ұлы Абайдың мұрасы», Әль-Фарабидің 1150 жылдығына «Әль-Фараби ғылым мен мәдениеттің ұлы тұлғасы» атты челендж жолданды.</a:t>
            </a: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029144" y="1509302"/>
            <a:ext cx="3085711" cy="544365"/>
            <a:chOff x="564" y="1992"/>
            <a:chExt cx="2658" cy="98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Freeform 20"/>
            <p:cNvSpPr>
              <a:spLocks/>
            </p:cNvSpPr>
            <p:nvPr/>
          </p:nvSpPr>
          <p:spPr bwMode="inv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6" name="Freeform 21"/>
            <p:cNvSpPr>
              <a:spLocks/>
            </p:cNvSpPr>
            <p:nvPr/>
          </p:nvSpPr>
          <p:spPr bwMode="inv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7" name="Freeform 22"/>
            <p:cNvSpPr>
              <a:spLocks/>
            </p:cNvSpPr>
            <p:nvPr/>
          </p:nvSpPr>
          <p:spPr bwMode="inv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20043" t="15145" r="44165" b="24255"/>
          <a:stretch>
            <a:fillRect/>
          </a:stretch>
        </p:blipFill>
        <p:spPr bwMode="auto">
          <a:xfrm>
            <a:off x="1331640" y="1203598"/>
            <a:ext cx="15121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fullimage1.jpg"/>
          <p:cNvPicPr>
            <a:picLocks noChangeAspect="1"/>
          </p:cNvPicPr>
          <p:nvPr/>
        </p:nvPicPr>
        <p:blipFill>
          <a:blip r:embed="rId4" cstate="print"/>
          <a:srcRect l="1001"/>
          <a:stretch>
            <a:fillRect/>
          </a:stretch>
        </p:blipFill>
        <p:spPr>
          <a:xfrm>
            <a:off x="6516216" y="1405792"/>
            <a:ext cx="1368152" cy="1381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067085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C:\Users\Ainura\Desktop\ed1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411759" cy="182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Ainura\Desktop\ed1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916067" y="1923678"/>
            <a:ext cx="4227933" cy="320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7534"/>
            <a:ext cx="7992888" cy="1728192"/>
          </a:xfrm>
        </p:spPr>
        <p:txBody>
          <a:bodyPr>
            <a:noAutofit/>
          </a:bodyPr>
          <a:lstStyle/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Облыс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педагогтер қауымдастығы құрамы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білім беру академиясының арнайы  </a:t>
            </a:r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Педагогты әдістемелік қолдау»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тақырыбында ұйымдастырған оқыту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курсынан өтті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211710"/>
            <a:ext cx="6656508" cy="1672817"/>
          </a:xfrm>
        </p:spPr>
        <p:txBody>
          <a:bodyPr>
            <a:noAutofit/>
          </a:bodyPr>
          <a:lstStyle/>
          <a:p>
            <a:pPr algn="just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2020-2021 оқу жылына қашықтықтан оқытуды ұйымдастыруда 200-ден асық бейнесабақтар түсіріліп қолдануға ұсынылды.  </a:t>
            </a: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 rot="16200000">
            <a:off x="-829618" y="2216374"/>
            <a:ext cx="3260234" cy="953942"/>
            <a:chOff x="564" y="1992"/>
            <a:chExt cx="2658" cy="98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Freeform 20"/>
            <p:cNvSpPr>
              <a:spLocks/>
            </p:cNvSpPr>
            <p:nvPr/>
          </p:nvSpPr>
          <p:spPr bwMode="inv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6" name="Freeform 21"/>
            <p:cNvSpPr>
              <a:spLocks/>
            </p:cNvSpPr>
            <p:nvPr/>
          </p:nvSpPr>
          <p:spPr bwMode="inv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7" name="Freeform 22"/>
            <p:cNvSpPr>
              <a:spLocks/>
            </p:cNvSpPr>
            <p:nvPr/>
          </p:nvSpPr>
          <p:spPr bwMode="inv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32816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 descr="C:\Users\Ainura\Desktop\ed1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319836" y="2715766"/>
            <a:ext cx="2824164" cy="24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Ainura\Desktop\ed1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275856" cy="248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99132"/>
            <a:ext cx="6947069" cy="1364506"/>
          </a:xfrm>
        </p:spPr>
        <p:txBody>
          <a:bodyPr>
            <a:no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Педагогтер қауымдастығы алдағы уақытта төмендегі жұмыстарды жандандыруды  міндетке алып отыр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421572"/>
            <a:ext cx="6986554" cy="2546316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kk-K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Құндылықтарға </a:t>
            </a:r>
            <a:r>
              <a:rPr lang="kk-K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негізделген білім» жобасын іске асыруда ата-анамен байланысты жетілдіру</a:t>
            </a:r>
            <a:r>
              <a:rPr lang="kk-K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kk-K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Қашықтан оқытуда оқушының   білім сапасын бағалаудың жаңа  </a:t>
            </a:r>
            <a:r>
              <a:rPr lang="kk-K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критерийін жасау.</a:t>
            </a:r>
          </a:p>
          <a:p>
            <a:pPr algn="just"/>
            <a:r>
              <a:rPr lang="kk-K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«Қашықтықтан оқыту аясында олимпиада тапсырмалары» облыстық пән мұғалімдеріне арналған әдістемелік жинақ шығару.</a:t>
            </a:r>
          </a:p>
          <a:p>
            <a:pPr algn="just"/>
            <a:r>
              <a:rPr lang="kk-K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«Тілтаным» қауымдастығын құрып, ең үздік бейнесабақтар мен ҚМЖ базасын әзірлеу.</a:t>
            </a:r>
          </a:p>
          <a:p>
            <a:pPr algn="just"/>
            <a:r>
              <a:rPr lang="kk-K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Пән мұғалімдерінің жұмыстарында теория мен тәжірибенің байланысын нығайту.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 rot="16200000">
            <a:off x="-827147" y="2860800"/>
            <a:ext cx="3260234" cy="953942"/>
            <a:chOff x="564" y="1992"/>
            <a:chExt cx="2658" cy="98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Freeform 20"/>
            <p:cNvSpPr>
              <a:spLocks/>
            </p:cNvSpPr>
            <p:nvPr/>
          </p:nvSpPr>
          <p:spPr bwMode="inv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6" name="Freeform 21"/>
            <p:cNvSpPr>
              <a:spLocks/>
            </p:cNvSpPr>
            <p:nvPr/>
          </p:nvSpPr>
          <p:spPr bwMode="inv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7" name="Freeform 22"/>
            <p:cNvSpPr>
              <a:spLocks/>
            </p:cNvSpPr>
            <p:nvPr/>
          </p:nvSpPr>
          <p:spPr bwMode="inv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3275856" y="1511543"/>
            <a:ext cx="3289183" cy="844183"/>
            <a:chOff x="564" y="1992"/>
            <a:chExt cx="2658" cy="98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" name="Freeform 20"/>
            <p:cNvSpPr>
              <a:spLocks/>
            </p:cNvSpPr>
            <p:nvPr/>
          </p:nvSpPr>
          <p:spPr bwMode="invGray">
            <a:xfrm rot="21564609"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inv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inv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42868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C:\Users\Ainura\Desktop\ed1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40946" y="771550"/>
            <a:ext cx="618723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«Оқушыларды ғылыми жобалар мен пәндік олимпиадаларға дайындаудың </a:t>
            </a:r>
            <a:br>
              <a:rPr lang="kk-K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тиімді әдістері» тақырыбындағы </a:t>
            </a:r>
            <a:r>
              <a:rPr lang="kk-K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шебер сынып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8224" y="1203598"/>
            <a:ext cx="1763688" cy="792088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kk-KZ" sz="105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химия, биология, география, тарих, физика, математика, өзін-өзі тану пәні мұғалімдері</a:t>
            </a:r>
            <a:endParaRPr lang="ru-RU" sz="1100" i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987824" y="1063228"/>
            <a:ext cx="3085711" cy="544365"/>
            <a:chOff x="564" y="1992"/>
            <a:chExt cx="2658" cy="98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Freeform 20"/>
            <p:cNvSpPr>
              <a:spLocks/>
            </p:cNvSpPr>
            <p:nvPr/>
          </p:nvSpPr>
          <p:spPr bwMode="inv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6" name="Freeform 21"/>
            <p:cNvSpPr>
              <a:spLocks/>
            </p:cNvSpPr>
            <p:nvPr/>
          </p:nvSpPr>
          <p:spPr bwMode="inv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7" name="Freeform 22"/>
            <p:cNvSpPr>
              <a:spLocks/>
            </p:cNvSpPr>
            <p:nvPr/>
          </p:nvSpPr>
          <p:spPr bwMode="inv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3203848" y="1779662"/>
            <a:ext cx="273630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2020 жылдың 12 қараша күні </a:t>
            </a:r>
          </a:p>
          <a:p>
            <a:pPr algn="ctr"/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ZOOM-платформасы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611560" y="2571750"/>
            <a:ext cx="4248472" cy="72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kk-KZ" sz="1100" dirty="0" smtClean="0">
                <a:latin typeface="Times New Roman" pitchFamily="18" charset="0"/>
                <a:cs typeface="Times New Roman" pitchFamily="18" charset="0"/>
              </a:rPr>
              <a:t>ХҚТУ-нің х.ғ.к доценті Дүйсебекова А, ХҚТУ-нің х.ғ.к доценті Түйебаев М, ХҚТУ-нің профессоры Әтемова К. және Шымкент педагогикалық Университетінің Phd докторы А.Оралбаева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Соединительная линия уступом 20"/>
          <p:cNvCxnSpPr>
            <a:stCxn id="9" idx="2"/>
            <a:endCxn id="17" idx="0"/>
          </p:cNvCxnSpPr>
          <p:nvPr/>
        </p:nvCxnSpPr>
        <p:spPr>
          <a:xfrm rot="5400000">
            <a:off x="3519464" y="1519214"/>
            <a:ext cx="268868" cy="183620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бъект 2"/>
          <p:cNvSpPr txBox="1">
            <a:spLocks/>
          </p:cNvSpPr>
          <p:nvPr/>
        </p:nvSpPr>
        <p:spPr>
          <a:xfrm>
            <a:off x="611560" y="3435846"/>
            <a:ext cx="4248472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Ассоциация мүшелерінен Аширова Г, Жаркинбаева Г, Қыдыралиева Г, Дүйсембекова М, Жолдыбаев Е, Апет Қ, Қойлыбай Н, Жасұзакова А, Рүстемова А, Нұрбек С, Оразалиев А, А.Алдабергенова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611560" y="4227934"/>
            <a:ext cx="4248472" cy="6318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Түркістан мамандандырылған мектеп-интернатынын мұғалімі Жыңғылбаев Ж. </a:t>
            </a:r>
            <a:r>
              <a:rPr lang="kk-KZ" sz="1200" smtClean="0">
                <a:latin typeface="Times New Roman" pitchFamily="18" charset="0"/>
                <a:cs typeface="Times New Roman" pitchFamily="18" charset="0"/>
              </a:rPr>
              <a:t>және НЗМ, </a:t>
            </a:r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ФМБ мұғалімі </a:t>
            </a:r>
            <a:r>
              <a:rPr lang="kk-KZ" sz="1200" smtClean="0">
                <a:latin typeface="Times New Roman" pitchFamily="18" charset="0"/>
                <a:cs typeface="Times New Roman" pitchFamily="18" charset="0"/>
              </a:rPr>
              <a:t>Сахова К.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>
            <a:stCxn id="17" idx="2"/>
            <a:endCxn id="26" idx="0"/>
          </p:cNvCxnSpPr>
          <p:nvPr/>
        </p:nvCxnSpPr>
        <p:spPr>
          <a:xfrm>
            <a:off x="2735796" y="3291830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26" idx="2"/>
            <a:endCxn id="27" idx="0"/>
          </p:cNvCxnSpPr>
          <p:nvPr/>
        </p:nvCxnSpPr>
        <p:spPr>
          <a:xfrm>
            <a:off x="2735796" y="4083918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Documents\Desktop\СЛАЙД БІЛІМ САПА 2020\Ақпарат Ғылыми жоба\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139702"/>
            <a:ext cx="1907704" cy="1073083"/>
          </a:xfrm>
          <a:prstGeom prst="rect">
            <a:avLst/>
          </a:prstGeom>
          <a:noFill/>
        </p:spPr>
      </p:pic>
      <p:pic>
        <p:nvPicPr>
          <p:cNvPr id="2051" name="Picture 3" descr="D:\Documents\Desktop\СЛАЙД БІЛІМ САПА 2020\Ақпарат Ғылыми жоба\4.jpeg"/>
          <p:cNvPicPr>
            <a:picLocks noChangeAspect="1" noChangeArrowheads="1"/>
          </p:cNvPicPr>
          <p:nvPr/>
        </p:nvPicPr>
        <p:blipFill>
          <a:blip r:embed="rId4" cstate="print"/>
          <a:srcRect l="14313" r="10542"/>
          <a:stretch>
            <a:fillRect/>
          </a:stretch>
        </p:blipFill>
        <p:spPr bwMode="auto">
          <a:xfrm>
            <a:off x="5364088" y="2499742"/>
            <a:ext cx="1656184" cy="1131935"/>
          </a:xfrm>
          <a:prstGeom prst="rect">
            <a:avLst/>
          </a:prstGeom>
          <a:noFill/>
        </p:spPr>
      </p:pic>
      <p:pic>
        <p:nvPicPr>
          <p:cNvPr id="2052" name="Picture 4" descr="D:\Documents\Desktop\СЛАЙД БІЛІМ САПА 2020\Ақпарат Ғылыми жоба\5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435846"/>
            <a:ext cx="1717302" cy="965982"/>
          </a:xfrm>
          <a:prstGeom prst="rect">
            <a:avLst/>
          </a:prstGeom>
          <a:noFill/>
        </p:spPr>
      </p:pic>
      <p:pic>
        <p:nvPicPr>
          <p:cNvPr id="2053" name="Picture 5" descr="D:\Documents\Desktop\СЛАЙД БІЛІМ САПА 2020\Ақпарат Ғылыми жоба\6.jpeg"/>
          <p:cNvPicPr>
            <a:picLocks noChangeAspect="1" noChangeArrowheads="1"/>
          </p:cNvPicPr>
          <p:nvPr/>
        </p:nvPicPr>
        <p:blipFill>
          <a:blip r:embed="rId6" cstate="print"/>
          <a:srcRect l="7352" r="13636"/>
          <a:stretch>
            <a:fillRect/>
          </a:stretch>
        </p:blipFill>
        <p:spPr bwMode="auto">
          <a:xfrm>
            <a:off x="7092280" y="3795886"/>
            <a:ext cx="1656184" cy="1101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00677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</TotalTime>
  <Words>610</Words>
  <Application>Microsoft Office PowerPoint</Application>
  <PresentationFormat>Экран (16:9)</PresentationFormat>
  <Paragraphs>60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«Түркістан облысы әдістемелік орталығы» облыс педагогтер қауымдастығының білім беруді дамытудың оқу-әдістемелік  тәжірибесі мен даму болашағы</vt:lpstr>
      <vt:lpstr>Слайд 2</vt:lpstr>
      <vt:lpstr>Облыс педагогтер қауымдастығымен бірлесе атқарған  жұмыстар</vt:lpstr>
      <vt:lpstr>Облыс педагогтер қауымдастығымен бірлесе атқарған  жұмыстар</vt:lpstr>
      <vt:lpstr>Облыс педагогтер қауымдастығымен бірлесе атқарған жұмыстар</vt:lpstr>
      <vt:lpstr>Облыс педагогтер қауымдастығымен бірлесе атқарған жұмыстар</vt:lpstr>
      <vt:lpstr>Облыс педагогтер қауымдастығы құрамы ұлттық білім беру академиясының арнайы  «Педагогты әдістемелік қолдау» тақырыбында ұйымдастырған оқыту курсынан өтті </vt:lpstr>
      <vt:lpstr>Педагогтер қауымдастығы алдағы уақытта төмендегі жұмыстарды жандандыруды  міндетке алып отыр</vt:lpstr>
      <vt:lpstr>«Оқушыларды ғылыми жобалар мен пәндік олимпиадаларға дайындаудың  тиімді әдістері» тақырыбындағы шебер сынып</vt:lpstr>
      <vt:lpstr>Назарларыңызға рақмет!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ПРОФЕССИОНАЛЬНОЕ САМООПРЕДЕЛЕНИЕ И ОРИЕНТАЦИЯ ШКОЛЬНИКОВ КАРАГАНДИНСКОЙ ОБЛАСТИ: СОСТОЯНИЕ И ПЕРСПЕКТИВЫ</dc:title>
  <dc:creator>Olga</dc:creator>
  <cp:lastModifiedBy>Тараз</cp:lastModifiedBy>
  <cp:revision>253</cp:revision>
  <cp:lastPrinted>2018-12-07T05:33:05Z</cp:lastPrinted>
  <dcterms:created xsi:type="dcterms:W3CDTF">2018-11-27T09:56:48Z</dcterms:created>
  <dcterms:modified xsi:type="dcterms:W3CDTF">2020-11-13T11:09:59Z</dcterms:modified>
</cp:coreProperties>
</file>